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80aa3257a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80aa3257a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80aa3257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80aa3257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80aa3257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80aa3257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bba7668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bba7668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80aa3257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80aa3257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80aa3257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80aa3257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cc9488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cc9488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932f17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932f17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932f17a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932f17a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cc9488e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cc9488e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ba7668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bba7668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cc9488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cc9488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0cb9126d1_2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0cb9126d1_2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0c22f0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0c22f0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0c22f06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0c22f06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cc9488e1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cc9488e1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0c22f06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0c22f06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cc9488e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cc9488e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vertical-A4.emf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Trilha: DevSecOps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Hacker Ético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6900" y="23828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Mente criminosa</a:t>
            </a:r>
            <a:endParaRPr sz="6000"/>
          </a:p>
        </p:txBody>
      </p:sp>
      <p:sp>
        <p:nvSpPr>
          <p:cNvPr id="28" name="Google Shape;28;p3"/>
          <p:cNvSpPr txBox="1"/>
          <p:nvPr/>
        </p:nvSpPr>
        <p:spPr>
          <a:xfrm>
            <a:off x="311700" y="1993800"/>
            <a:ext cx="85206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</a:rPr>
              <a:t>Olhe para suas aplicações com os olhos de um "criminoso"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Muito além de uma "Análise de Vulnerabilidades"</a:t>
            </a:r>
            <a:endParaRPr sz="3000"/>
          </a:p>
        </p:txBody>
      </p:sp>
      <p:pic>
        <p:nvPicPr>
          <p:cNvPr descr="I:\TDC2017\Logos\TDC2017\logo-tdc-horizontal-A4.emf"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-6350" y="5056175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40349" y="5056175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2250" y="5056175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625750" y="5056175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151625" y="5056175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688725" y="5056175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22987" y="0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23712" y="0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065612" y="0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609112" y="0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134987" y="0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7672087" y="0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4294967295"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Ainda pode piorar?</a:t>
            </a:r>
            <a:endParaRPr sz="18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981650"/>
            <a:ext cx="4185034" cy="2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850" y="2027000"/>
            <a:ext cx="4419599" cy="270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14500"/>
            <a:ext cx="4346946" cy="39241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6"/>
          <p:cNvSpPr txBox="1"/>
          <p:nvPr>
            <p:ph idx="4294967295"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Chegamos ao fundo do poço</a:t>
            </a:r>
            <a:r>
              <a:rPr lang="pt-BR" sz="1800"/>
              <a:t>?</a:t>
            </a:r>
            <a:endParaRPr sz="1800"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2" y="3471819"/>
            <a:ext cx="10572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275" y="2990800"/>
            <a:ext cx="2141825" cy="214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4294967295"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DevSec(?)</a:t>
            </a:r>
            <a:r>
              <a:rPr lang="pt-BR" sz="1800"/>
              <a:t>Ops</a:t>
            </a:r>
            <a:endParaRPr sz="1800"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550" y="1763525"/>
            <a:ext cx="2919875" cy="22260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95400"/>
            <a:ext cx="5029200" cy="223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17"/>
          <p:cNvSpPr/>
          <p:nvPr/>
        </p:nvSpPr>
        <p:spPr>
          <a:xfrm>
            <a:off x="5778111" y="1711000"/>
            <a:ext cx="2321100" cy="33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225" y="743500"/>
            <a:ext cx="3353550" cy="382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18"/>
          <p:cNvSpPr/>
          <p:nvPr/>
        </p:nvSpPr>
        <p:spPr>
          <a:xfrm>
            <a:off x="4095175" y="4326575"/>
            <a:ext cx="10239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19200"/>
            <a:ext cx="3726650" cy="2516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50" y="1891300"/>
            <a:ext cx="3726649" cy="2659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19"/>
          <p:cNvSpPr txBox="1"/>
          <p:nvPr>
            <p:ph idx="4294967295" type="ctrTitle"/>
          </p:nvPr>
        </p:nvSpPr>
        <p:spPr>
          <a:xfrm>
            <a:off x="196925" y="116051"/>
            <a:ext cx="85206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deixar o fundo do poço?</a:t>
            </a:r>
            <a:endParaRPr sz="2400"/>
          </a:p>
        </p:txBody>
      </p:sp>
      <p:sp>
        <p:nvSpPr>
          <p:cNvPr id="146" name="Google Shape;146;p19"/>
          <p:cNvSpPr txBox="1"/>
          <p:nvPr/>
        </p:nvSpPr>
        <p:spPr>
          <a:xfrm>
            <a:off x="314325" y="3814775"/>
            <a:ext cx="39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Sistema fora do site default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Apresenta tela padrão do servidor web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88" y="933850"/>
            <a:ext cx="555307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 rot="1231348">
            <a:off x="5015851" y="1265257"/>
            <a:ext cx="1138132" cy="646383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</a:rPr>
              <a:t>2008</a:t>
            </a:r>
            <a:endParaRPr b="1" sz="3000">
              <a:solidFill>
                <a:srgbClr val="FFFF00"/>
              </a:solidFill>
            </a:endParaRPr>
          </a:p>
        </p:txBody>
      </p:sp>
      <p:sp>
        <p:nvSpPr>
          <p:cNvPr id="153" name="Google Shape;153;p20"/>
          <p:cNvSpPr txBox="1"/>
          <p:nvPr>
            <p:ph idx="4294967295" type="ctrTitle"/>
          </p:nvPr>
        </p:nvSpPr>
        <p:spPr>
          <a:xfrm>
            <a:off x="196925" y="116986"/>
            <a:ext cx="85206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dar mais uma entradinha no poço?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37" y="965350"/>
            <a:ext cx="4962175" cy="161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50" y="2884343"/>
            <a:ext cx="4984350" cy="17362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1"/>
          <p:cNvSpPr txBox="1"/>
          <p:nvPr/>
        </p:nvSpPr>
        <p:spPr>
          <a:xfrm rot="1231435">
            <a:off x="3098766" y="2388742"/>
            <a:ext cx="3505722" cy="11082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0000"/>
                </a:solidFill>
              </a:rPr>
              <a:t>Q</a:t>
            </a:r>
            <a:r>
              <a:rPr b="1" lang="pt-BR" sz="3000">
                <a:solidFill>
                  <a:srgbClr val="FF0000"/>
                </a:solidFill>
              </a:rPr>
              <a:t>ual a chance de vulnerabilidade?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3125600" y="214600"/>
            <a:ext cx="1339200" cy="45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Vamos olhar o certificado?</a:t>
            </a:r>
            <a:endParaRPr sz="2400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5" y="813675"/>
            <a:ext cx="5345950" cy="301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00" y="2475700"/>
            <a:ext cx="4659900" cy="2219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3" y="2176050"/>
            <a:ext cx="1726724" cy="17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 (apenas FQDN)</a:t>
            </a:r>
            <a:endParaRPr sz="24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74" y="1117750"/>
            <a:ext cx="6875050" cy="371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</a:t>
            </a:r>
            <a:endParaRPr sz="2400"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37" y="1612038"/>
            <a:ext cx="4186525" cy="267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4294967295" type="ctrTitle"/>
          </p:nvPr>
        </p:nvSpPr>
        <p:spPr>
          <a:xfrm>
            <a:off x="6900" y="238289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Mente criminosa</a:t>
            </a:r>
            <a:endParaRPr sz="6000"/>
          </a:p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311700" y="1993800"/>
            <a:ext cx="85206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</a:rPr>
              <a:t>Olhe para suas aplicações com os olhos de um "criminoso"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Muito além de uma "Análise de Vulnerabilidades"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Negação de serviço (DoS)</a:t>
            </a:r>
            <a:endParaRPr sz="2400"/>
          </a:p>
        </p:txBody>
      </p:sp>
      <p:sp>
        <p:nvSpPr>
          <p:cNvPr id="188" name="Google Shape;188;p25"/>
          <p:cNvSpPr txBox="1"/>
          <p:nvPr/>
        </p:nvSpPr>
        <p:spPr>
          <a:xfrm>
            <a:off x="652025" y="1558400"/>
            <a:ext cx="717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Estabeleca limite de conexões e de requisições (throttling);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possível, faça isso através de um Proxy Reverso, API Gateway ou API Manager;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 Cuidado com o tempo de resposta nas requisições de autenticação com credenciais inválidas.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Código</a:t>
            </a:r>
            <a:endParaRPr sz="2400"/>
          </a:p>
        </p:txBody>
      </p:sp>
      <p:sp>
        <p:nvSpPr>
          <p:cNvPr id="194" name="Google Shape;194;p26"/>
          <p:cNvSpPr txBox="1"/>
          <p:nvPr/>
        </p:nvSpPr>
        <p:spPr>
          <a:xfrm>
            <a:off x="617950" y="7311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617950" y="11004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617950" y="16545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existir uma opção de “Esqueci minha senha”, não apresentar comportamento diferente quando o usuário não existir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617950" y="2208650"/>
            <a:ext cx="7454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Identifique requisições com erros estruturais (bad request);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Se possível, usar nas falhas de autenticação;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Se possível, usar quando se tenta acessar um recurso ao qual não se tem permissão;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204. Blue Team pode usar o 404 para localizar tentativas de enumeração de arquivos e diretórios.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203" name="Google Shape;203;p27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456300" y="3929650"/>
            <a:ext cx="82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óbvio precisa ser dito.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O “óbvio” nem sempre é observado e muito menos seguido.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12" name="Google Shape;212;p28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16199" y="2348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617950" y="1950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617949" y="35564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Restringir o uso do “username” na senha (andre@2022);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617949" y="39111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senha(s) anterior(es) (tdc@2021 -&gt; tdc@2022).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616200" y="2729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palavras de fácil associação e sequências</a:t>
            </a:r>
            <a:r>
              <a:rPr lang="pt-BR" sz="1200">
                <a:solidFill>
                  <a:schemeClr val="dk1"/>
                </a:solidFill>
              </a:rPr>
              <a:t> numéricas</a:t>
            </a:r>
            <a:r>
              <a:rPr lang="pt-BR" sz="1200">
                <a:solidFill>
                  <a:schemeClr val="dk1"/>
                </a:solidFill>
              </a:rPr>
              <a:t> nas senhas (tdc@123);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616200" y="3110900"/>
            <a:ext cx="8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certas datas nas senhas (tdc@2022);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9" name="Google Shape;219;p28"/>
          <p:cNvSpPr txBox="1"/>
          <p:nvPr/>
        </p:nvSpPr>
        <p:spPr>
          <a:xfrm rot="781825">
            <a:off x="4196489" y="1163162"/>
            <a:ext cx="1583371" cy="9234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2011 - </a:t>
            </a:r>
            <a:r>
              <a:rPr lang="pt-BR" sz="1200">
                <a:solidFill>
                  <a:srgbClr val="FF0000"/>
                </a:solidFill>
              </a:rPr>
              <a:t>Sony (37k)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2012 - </a:t>
            </a:r>
            <a:r>
              <a:rPr lang="pt-BR" sz="1200">
                <a:solidFill>
                  <a:srgbClr val="FF0000"/>
                </a:solidFill>
              </a:rPr>
              <a:t>Yahoo (500k)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2020 - </a:t>
            </a:r>
            <a:r>
              <a:rPr lang="pt-BR" sz="1200">
                <a:solidFill>
                  <a:srgbClr val="FF0000"/>
                </a:solidFill>
              </a:rPr>
              <a:t>Catho (1,2m)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2021 - </a:t>
            </a:r>
            <a:r>
              <a:rPr lang="pt-BR" sz="1200">
                <a:solidFill>
                  <a:srgbClr val="FF0000"/>
                </a:solidFill>
              </a:rPr>
              <a:t>Liker (465k)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25" name="Google Shape;225;p29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617950" y="19503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617949" y="27339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</a:t>
            </a:r>
            <a:r>
              <a:rPr lang="pt-BR" sz="1200">
                <a:solidFill>
                  <a:schemeClr val="dk1"/>
                </a:solidFill>
              </a:rPr>
              <a:t>um “token ao usuário” ao invés de</a:t>
            </a:r>
            <a:r>
              <a:rPr lang="pt-BR" sz="1200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617949" y="3322537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o famoso bloqueio do usuário após X tentativas de login incorretas (DoS).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234" name="Google Shape;234;p30"/>
          <p:cNvSpPr txBox="1"/>
          <p:nvPr/>
        </p:nvSpPr>
        <p:spPr>
          <a:xfrm>
            <a:off x="581150" y="9597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578588" y="3053100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deem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583713" y="4143725"/>
            <a:ext cx="79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Avaliar a necessidade de armazenar e até de transmitir via rede a senha real do usuário, ainda que por meio criptografado.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581150" y="15816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581150" y="20388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578588" y="366270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exposições “desnecessárias” da documentação completa dos recursos das suas APIs;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581143" y="263835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usando recursos que pertençam a ele (cupons, moedas)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Modelagem de Ameaças</a:t>
            </a:r>
            <a:endParaRPr sz="2400"/>
          </a:p>
        </p:txBody>
      </p:sp>
      <p:sp>
        <p:nvSpPr>
          <p:cNvPr id="246" name="Google Shape;246;p31"/>
          <p:cNvSpPr txBox="1"/>
          <p:nvPr/>
        </p:nvSpPr>
        <p:spPr>
          <a:xfrm>
            <a:off x="610950" y="13787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Representação estruturada de tudo que possa afetar a segurança de um aplicativo (ameaça).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É uma visão do aplicativo e de seu ambiente por meio de lentes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10950" y="2353350"/>
            <a:ext cx="724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Identificar, organizar e analisar qualquer tipo de ameaça a um sistema;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Tomada de decisões sobre a prevenção ou mitigação dos riscos de segurança;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Priorizar as melhorias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735300" y="38030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* Ameaça é um evento indesejável potencial ou real que pode ser malicioso (como um ataque DoS) ou incidental (falha de um dispositivo de armazenamento).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4294967295" type="ctrTitle"/>
          </p:nvPr>
        </p:nvSpPr>
        <p:spPr>
          <a:xfrm>
            <a:off x="196925" y="109974"/>
            <a:ext cx="85206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Matriz de risco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(Probabilidade x Impacto)</a:t>
            </a:r>
            <a:endParaRPr sz="2400"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683713" y="1187525"/>
            <a:ext cx="3888300" cy="1619125"/>
            <a:chOff x="683713" y="1035125"/>
            <a:chExt cx="3888300" cy="1619125"/>
          </a:xfrm>
        </p:grpSpPr>
        <p:pic>
          <p:nvPicPr>
            <p:cNvPr id="255" name="Google Shape;25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3725" y="1035125"/>
              <a:ext cx="3888276" cy="125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2"/>
            <p:cNvSpPr txBox="1"/>
            <p:nvPr/>
          </p:nvSpPr>
          <p:spPr>
            <a:xfrm>
              <a:off x="683713" y="2315550"/>
              <a:ext cx="388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1: Escala de classificação de probabilidade e impacto.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257" name="Google Shape;257;p32"/>
          <p:cNvGrpSpPr/>
          <p:nvPr/>
        </p:nvGrpSpPr>
        <p:grpSpPr>
          <a:xfrm>
            <a:off x="4985300" y="1770575"/>
            <a:ext cx="3219026" cy="2926950"/>
            <a:chOff x="4985300" y="1541975"/>
            <a:chExt cx="3219026" cy="2926950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5300" y="1541975"/>
              <a:ext cx="3219026" cy="258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2"/>
            <p:cNvSpPr txBox="1"/>
            <p:nvPr/>
          </p:nvSpPr>
          <p:spPr>
            <a:xfrm>
              <a:off x="4985313" y="4130225"/>
              <a:ext cx="321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2: Matriz de probabilidade e impacto.</a:t>
              </a:r>
              <a:endParaRPr sz="900">
                <a:solidFill>
                  <a:schemeClr val="dk1"/>
                </a:solidFill>
              </a:endParaRPr>
            </a:p>
          </p:txBody>
        </p:sp>
      </p:grpSp>
      <p:sp>
        <p:nvSpPr>
          <p:cNvPr id="260" name="Google Shape;260;p32"/>
          <p:cNvSpPr txBox="1"/>
          <p:nvPr/>
        </p:nvSpPr>
        <p:spPr>
          <a:xfrm>
            <a:off x="1600525" y="3159775"/>
            <a:ext cx="2054700" cy="95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1 - Muito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2 -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 e 4 - Médio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6 - Alto (Urgênte)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9 - Muito Alto (Inaceitável)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sp>
        <p:nvSpPr>
          <p:cNvPr id="266" name="Google Shape;266;p33"/>
          <p:cNvSpPr txBox="1"/>
          <p:nvPr/>
        </p:nvSpPr>
        <p:spPr>
          <a:xfrm>
            <a:off x="456300" y="1217775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cibercrime não dorme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13" y="2140175"/>
            <a:ext cx="7827576" cy="20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52" name="Google Shape;52;p8"/>
          <p:cNvSpPr txBox="1"/>
          <p:nvPr/>
        </p:nvSpPr>
        <p:spPr>
          <a:xfrm>
            <a:off x="1667075" y="2376975"/>
            <a:ext cx="3486900" cy="147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Ordem de complexidade de implementação: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Forma como a aplicação é disponibilizada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Código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652150" y="1181125"/>
            <a:ext cx="80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</a:t>
            </a:r>
            <a:r>
              <a:rPr lang="pt-BR" sz="1200">
                <a:solidFill>
                  <a:schemeClr val="dk1"/>
                </a:solidFill>
              </a:rPr>
              <a:t> análise humana é capaz de chegar em pontos onde processos automatizados não conseguem, mas…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652150" y="1899225"/>
            <a:ext cx="711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Quanto mais você desenvolver uma “mente criminosa”, mais eficiente você será nessa tarefa.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799400" y="40771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Convido vocês a abrirem a mente, vamos pensar “fora da caixa”!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idx="1" type="subTitle"/>
          </p:nvPr>
        </p:nvSpPr>
        <p:spPr>
          <a:xfrm>
            <a:off x="311700" y="3594025"/>
            <a:ext cx="8520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Mente criminosa: Olhe para suas aplicações com os olhos de um "criminoso"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Muito além de uma "Análise de Vulnerabilidades"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1" name="Google Shape;281;p3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Mensagem final</a:t>
            </a:r>
            <a:endParaRPr sz="2400"/>
          </a:p>
        </p:txBody>
      </p:sp>
      <p:sp>
        <p:nvSpPr>
          <p:cNvPr id="282" name="Google Shape;282;p35"/>
          <p:cNvSpPr txBox="1"/>
          <p:nvPr>
            <p:ph idx="2" type="subTitle"/>
          </p:nvPr>
        </p:nvSpPr>
        <p:spPr>
          <a:xfrm>
            <a:off x="846600" y="1526025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de ataques cibernéticos, precisamos aprender a lidar com as </a:t>
            </a:r>
            <a:r>
              <a:rPr lang="pt-BR" sz="1800">
                <a:solidFill>
                  <a:schemeClr val="dk1"/>
                </a:solidFill>
              </a:rPr>
              <a:t>novas “trancas” e “cadeados”</a:t>
            </a:r>
            <a:r>
              <a:rPr lang="pt-BR" sz="1800">
                <a:solidFill>
                  <a:schemeClr val="dk1"/>
                </a:solidFill>
              </a:rPr>
              <a:t> que a evolução tecnologia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57300"/>
            <a:ext cx="24384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61" name="Google Shape;61;p9"/>
          <p:cNvSpPr txBox="1"/>
          <p:nvPr/>
        </p:nvSpPr>
        <p:spPr>
          <a:xfrm>
            <a:off x="799400" y="1197225"/>
            <a:ext cx="70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Muito além de uma Análise de Vulnerabilidades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“não são abordadas em consultorias e análises de segurança tradicionais”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748450" y="1972800"/>
            <a:ext cx="7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Ferramentas de análise de vulnerabilidade basicamente: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Automatizam tarefas repetitivas;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Analisam vulnerabilidades conhecidas mundialmente em softwares de mercado;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" name="Google Shape;63;p9"/>
          <p:cNvSpPr txBox="1"/>
          <p:nvPr/>
        </p:nvSpPr>
        <p:spPr>
          <a:xfrm>
            <a:off x="799400" y="35437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Analisaremos pontos que passariam em testes de vulnerabilidades e consultorias de segurança tradicionais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799400" y="2987625"/>
            <a:ext cx="69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Mas e a sua aplicação desenvolvida para atender às suas necessidades específicas?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Scanners de rede</a:t>
            </a:r>
            <a:endParaRPr sz="2400"/>
          </a:p>
        </p:txBody>
      </p:sp>
      <p:sp>
        <p:nvSpPr>
          <p:cNvPr id="70" name="Google Shape;70;p10"/>
          <p:cNvSpPr txBox="1"/>
          <p:nvPr/>
        </p:nvSpPr>
        <p:spPr>
          <a:xfrm>
            <a:off x="558650" y="11493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Fazem varreduras na internet buscando serviços ativos que possam ser explorados e dar algum tipo de vantagem ao atacante.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2947938" y="2276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Exposição de Serviços (Portas)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2906813" y="382452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23/TCP (Telnet) - 2.729.175 (6º)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3" name="Google Shape;73;p10"/>
          <p:cNvSpPr txBox="1"/>
          <p:nvPr/>
        </p:nvSpPr>
        <p:spPr>
          <a:xfrm>
            <a:off x="2906813" y="35652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3389/TCP (RDP) - 3.778.311 (5º)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4" name="Google Shape;74;p10"/>
          <p:cNvSpPr txBox="1"/>
          <p:nvPr/>
        </p:nvSpPr>
        <p:spPr>
          <a:xfrm>
            <a:off x="2906813" y="33039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25/TCP (SMTP) - 5.370.241</a:t>
            </a:r>
            <a:r>
              <a:rPr lang="pt-BR" sz="1000">
                <a:solidFill>
                  <a:schemeClr val="dk1"/>
                </a:solidFill>
              </a:rPr>
              <a:t> (4º)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5" name="Google Shape;75;p10"/>
          <p:cNvSpPr txBox="1"/>
          <p:nvPr/>
        </p:nvSpPr>
        <p:spPr>
          <a:xfrm>
            <a:off x="2906813" y="30435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22/TCP (SSH) - 19.167.244</a:t>
            </a:r>
            <a:r>
              <a:rPr lang="pt-BR" sz="1000">
                <a:solidFill>
                  <a:schemeClr val="dk1"/>
                </a:solidFill>
              </a:rPr>
              <a:t> (3º)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2906813" y="2789250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443/TCP (HTTPS) - 84.883.57</a:t>
            </a:r>
            <a:r>
              <a:rPr lang="pt-BR" sz="1000">
                <a:solidFill>
                  <a:schemeClr val="dk1"/>
                </a:solidFill>
              </a:rPr>
              <a:t> (2º)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7" name="Google Shape;77;p10"/>
          <p:cNvSpPr txBox="1"/>
          <p:nvPr/>
        </p:nvSpPr>
        <p:spPr>
          <a:xfrm>
            <a:off x="2906813" y="25518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80/TCP (HTTP) - 100.675.471</a:t>
            </a:r>
            <a:r>
              <a:rPr lang="pt-BR" sz="1000">
                <a:solidFill>
                  <a:schemeClr val="dk1"/>
                </a:solidFill>
              </a:rPr>
              <a:t> (1º)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2947938" y="2185550"/>
            <a:ext cx="2498400" cy="205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0"/>
          <p:cNvSpPr/>
          <p:nvPr/>
        </p:nvSpPr>
        <p:spPr>
          <a:xfrm>
            <a:off x="3014812" y="2847000"/>
            <a:ext cx="2363100" cy="231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85" name="Google Shape;8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idx="4294967295" type="ctrTitle"/>
          </p:nvPr>
        </p:nvSpPr>
        <p:spPr>
          <a:xfrm>
            <a:off x="196925" y="67900"/>
            <a:ext cx="8520600" cy="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Tipos de ataque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(dentre tantas formas possíveis de qualificar)</a:t>
            </a:r>
            <a:endParaRPr sz="1800"/>
          </a:p>
        </p:txBody>
      </p:sp>
      <p:sp>
        <p:nvSpPr>
          <p:cNvPr id="91" name="Google Shape;91;p12"/>
          <p:cNvSpPr txBox="1"/>
          <p:nvPr/>
        </p:nvSpPr>
        <p:spPr>
          <a:xfrm>
            <a:off x="3071375" y="1786800"/>
            <a:ext cx="277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Tipo de Alvo: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Aleatórios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Direcionados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3120450" y="2282900"/>
            <a:ext cx="2140500" cy="54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5" y="953650"/>
            <a:ext cx="3061400" cy="2693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519" y="2044501"/>
            <a:ext cx="4670232" cy="26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00" y="2770675"/>
            <a:ext cx="3396900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82" y="2770675"/>
            <a:ext cx="3733143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88" y="751450"/>
            <a:ext cx="258588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907" y="751450"/>
            <a:ext cx="285523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